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4" r:id="rId9"/>
    <p:sldId id="270" r:id="rId10"/>
    <p:sldId id="271" r:id="rId11"/>
    <p:sldId id="272" r:id="rId12"/>
    <p:sldId id="273" r:id="rId13"/>
    <p:sldId id="274" r:id="rId14"/>
    <p:sldId id="275" r:id="rId15"/>
    <p:sldId id="265" r:id="rId16"/>
    <p:sldId id="266" r:id="rId17"/>
    <p:sldId id="267" r:id="rId18"/>
    <p:sldId id="268" r:id="rId19"/>
    <p:sldId id="269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20:03:03.06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545 526 24575,'-1'1'0,"1"-1"0,-1 1 0,0 0 0,1-1 0,-1 1 0,1 0 0,-1-1 0,0 1 0,1 0 0,0 0 0,-1-1 0,1 1 0,-1 0 0,1 0 0,0 0 0,0 0 0,-1 0 0,1 0 0,0-1 0,0 3 0,-1 0 0,-49 233 0,25 45 10,10-68-116,-33 153-374,44-340 480,4-26 0,0 0 0,0 0 0,0 0 0,0 0 0,0 0 0,0 0 0,-1 0 0,1 0 0,0 0 0,0 0 0,0 0 0,0 0 0,0 0 0,0 0 0,0 0 0,0 0 0,0 0 0,0 0 0,0 0 0,0 0 0,-1 0 0,1 0 0,0 0 0,0 0 0,0 0 0,0 0 0,0 0 0,0 0 0,0 0 0,0 0 0,0 0 0,0 0 0,0 0 0,0 0 0,0 0 0,-1 0 0,0-45 0,15-374 0,-12 374 0,16-197 174,-1 11 132,-16 186-210,-4 39-96,-2 10 0,0 8 0,-1 0 0,2 1 0,0 0 0,-4 18 0,-1 3 0,-31 113-537,-26 186 0,54-234 537,0 101 0,13-273 0,4-406 179,-5 462-32,0 1 40,0-1 0,-1 1 0,-4-26 0,0 31-187,5 11 0,0-1 0,0 1 0,-1 0 0,1 0 0,0 0 0,0 0 0,0 0 0,0 0 0,0 0 0,-1 0 0,1 0 0,0 0 0,0-1 0,0 1 0,0 0 0,-1 0 0,1 0 0,0 0 0,0 0 0,0 0 0,0 0 0,-1 0 0,1 0 0,0 0 0,0 0 0,0 0 0,0 1 0,-1-1 0,1 0 0,0 0 0,0 0 0,0 0 0,-1 0 0,0 2 0,0-1 0,0 1 0,0-1 0,0 1 0,0-1 0,0 1 0,0 0 0,0 0 0,0 2 0,-6 18 0,1 0 0,-3 29 0,5-27 0,0-3 0,-42 261 0,35-190 0,1 103 0,10-179 0,0-13 0,1-4 0,0-26 0,1-381 0,-3 304 0,1 92 0,1-1 0,-1-1 0,-1 1 0,0 0 0,-5-21 0,5 32 0,1 0 0,-1 0 0,0 0 0,0 0 0,0 1 0,0-1 0,0 0 0,0 1 0,-1-1 0,-1-1 0,3 2 0,-1 1 0,1-1 0,-1 1 0,1 0 0,-1 0 0,0-1 0,1 1 0,-1 0 0,1 0 0,-1-1 0,1 1 0,-1 0 0,0 0 0,1 0 0,-1 0 0,0 0 0,1 0 0,-1 0 0,1 0 0,-1 0 0,0 0 0,1 1 0,-1-1 0,1 0 0,-1 0 0,0 0 0,1 1 0,-1-1 0,1 0 0,-1 1 0,1-1 0,-1 0 0,1 1 0,-1 0 0,-2 2 0,0 0 0,1 0 0,0 1 0,-1-1 0,1 0 0,1 1 0,-1 0 0,-1 4 0,-11 37 0,13-40 0,-37 206 0,10-42 0,24-155 0,4-14 0,0 0 0,0 0 0,0 0 0,0 0 0,0 0 0,0 1 0,0-1 0,0 0 0,0 0 0,0 0 0,0 0 0,0 0 0,0 0 0,0 0 0,0 0 0,0 0 0,0 0 0,0 0 0,0 0 0,0 0 0,0 0 0,-1 0 0,1 0 0,0 1 0,0-1 0,0 0 0,0 0 0,0 0 0,0 0 0,0 0 0,0 0 0,0 0 0,0 0 0,0 0 0,0 0 0,0 0 0,0 0 0,-1 0 0,1 0 0,0 0 0,0 0 0,0 0 0,0 0 0,0 0 0,0 0 0,0 0 0,0 0 0,0 0 0,0 0 0,0 0 0,0-1 0,0 1 0,0 0 0,-1 0 0,1 0 0,0 0 0,0 0 0,0 0 0,0 0 0,0 0 0,0 0 0,0 0 0,0 0 0,0 0 0,0 0 0,-1-3 0,1 0 0,-1 0 0,1 0 0,0-1 0,0-3 0,21-274-236,-6 138-567,17-639 595,-32 764 208,-1 36 0,1 506 121,13-293-95,-5-158-27,20 79 0,-26-145 1,-1 0 0,1-1 0,0 1 0,1-1 0,3 8 0,-5-14 0,-1 1 0,0-1 0,0 0 0,1 1 0,-1-1 0,0 1 0,1-1 0,-1 0 0,1 1 0,-1-1 0,1 0 0,-1 1 0,0-1 0,1 0 0,-1 0 0,1 0 0,-1 1 0,1-1 0,-1 0 0,1 0 0,0 0 0,-1 0 0,1 0 0,-1 0 0,1 0 0,-1 0 0,1 0 0,-1 0 0,1 0 0,-1 0 0,1 0 0,-1-1 0,1 1 0,-1 0 0,1 0 0,-1 0 0,1-1 0,-1 1 0,1 0 0,-1-1 0,0 1 0,1 0 0,-1-1 0,0 1 0,1-1 0,-1 1 0,0 0 0,1-1 0,-1 0 0,3-3 0,-1 0 0,1 0 0,-1 0 0,3-8 0,2-14 0,-1 0 0,-1 0 0,3-47 0,5-206 50,-14-1 29,1 171-95,-1-35 16,-1-10 0,-5 202 0,-33 213-65,13-105-493,-5 77 535,14-3 872,22-585-982,2-69-39,0 223 172,-6 173 0,-1 26 0,0 7 0,-2 42 0,-6 561 0,10-501 0,-2-65 0,0-17 0,1-1 0,1 1 0,1-1 0,10 46 0,-10-66 61,-1 0-1,1 1 1,0-1 0,0 0-1,0 0 1,0 0 0,1-1-1,4 6 1,-6-8-44,0 0 1,0 0 0,0 0-1,0 0 1,0 0-1,0 0 1,0 0 0,0-1-1,0 1 1,1 0-1,-1-1 1,0 1-1,1-1 1,-1 1 0,0-1-1,1 0 1,-1 0-1,0 0 1,1 1 0,-1-1-1,0-1 1,1 1-1,-1 0 1,1 0 0,-1 0-1,0-1 1,1 1-1,-1 0 1,0-1 0,2 0-1,0-1-17,-1 0 0,1 0 0,0 0 0,-1-1 0,1 1 0,-1-1 0,0 0 0,0 1 0,3-5 0,0-2 0,10-21 0,-7 10 0,-1-2 0,8-38 0,2-48 0,-11 59 0,13-49 0,-17 92 0,0 0 0,0 0 0,4-7 0,-6 13 0,0-1 0,0 1 0,0 0 0,0 0 0,0 0 0,0-1 0,0 1 0,0 0 0,0 0 0,0 0 0,0-1 0,0 1 0,0 0 0,0 0 0,1 0 0,-1 0 0,0-1 0,0 1 0,0 0 0,0 0 0,0 0 0,1 0 0,-1 0 0,0-1 0,0 1 0,0 0 0,1 0 0,-1 0 0,0 0 0,0 0 0,0 0 0,1 0 0,-1 0 0,0 0 0,0 0 0,0 0 0,1 0 0,-1 0 0,0 0 0,0 0 0,1 0 0,-1 0 0,0 0 0,0 0 0,0 0 0,1 0 0,-1 0 0,0 1 0,0-1 0,0 0 0,0 0 0,1 0 0,-1 0 0,0 0 0,0 1 0,0-1 0,0 0 0,0 0 0,1 0 0,-1 0 0,0 1 0,0-1 0,0 0 0,0 0 0,0 0 0,0 1 0,0-1 0,0 0 0,0 1 0,4 15 0,0 24 67,-3 65 0,0 6-1566,3-76-5327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20:03:47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9T20:04:19.3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970E-B647-89EF-CB29-4F535A63A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51698-B5F1-42FC-2FF2-8FC7BF48F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93A66-A45D-C672-5ED5-978B9B63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3EAD-C1C4-E43B-B86F-B0CE06EC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7B13-7FB6-3B0C-CCD6-9483B2DD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2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BBE2-301A-356A-F664-FCA25D24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02D5CD-3326-699D-77E1-7C070299A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327A8-57A9-B5EF-E9E2-3F69D7A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13D9-B224-4A65-8F55-2D281BFA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65A2E-C346-85B5-D0AC-E34DA127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F01A8-706F-1DC4-488E-1D563E6A7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E192B-B4D4-B358-D1F3-E71459D59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BD01E-63BD-2C54-7DCE-07383E88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010F-D1E3-BC3A-5FB8-509B4FF5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8E12-D21A-9106-7BAE-A97D607F7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9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40B41C-76B7-2D6C-894A-5A53C1568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4EE5AA9-8856-BD4C-AB57-7BF587203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0B38E14-87C5-A30E-C375-92E63329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113A0E8-BFDD-58D3-8D6A-E447444B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0A21AE8-C9E9-6E8D-F622-96EF85FD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5035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76727F4-F34B-05E2-01E2-381F80FE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21B4024-2AC3-4F71-EB4A-191672F7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C4AF4F-0E8D-CB4B-3A57-9F63C700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0BA0927-4E77-DC89-B3BB-B9CB747C9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82B88CC-4F24-AC2B-CD1C-821A13A6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1102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E41E60-B0F4-57C1-B77D-679B6798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BF129-EF5C-0FCD-061C-E1B1BFC57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FB256C8-D5E5-8936-DB2F-518996EA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61E7ADB-3349-7909-BE19-60E3417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8FBC5A8-9F9D-1AB4-E8A3-CA848901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2327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B2572F-F4F6-4145-D7BB-3D448AEF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2238B7-3BE4-3C5F-C8FF-D8AA7B97E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C99862E-FFA0-A614-3929-7E0335D00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34F4A3F-09C7-2564-ECAE-E717E6F5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213A07C-1A9B-DD78-4742-AC833049C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A3B982D-8D98-B0D8-A793-708E23D75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3005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B97688-B8A9-DA5B-3981-6E3A3A609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FAD3999-41E8-DB72-84BC-ACDDCBB23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5F4B037-2952-EB90-1A2C-9D07C3DA9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555B46B-9093-BB20-7ADA-F07C5598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671992A-B0C8-6AE8-E15E-84EF21EDE8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F62D8AB-8E78-DBF2-16CB-80BF647D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83B7651-6D37-1EC6-F274-7DC30BA7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EE4CF8F8-5C56-91E7-0E39-94E32A76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7239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D85AA6-0828-321C-7FAF-7B82249D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598E729-7739-D4E5-7FCB-58EDDCBE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F4DAB44-30DA-6772-039E-ADF74F95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87FD4D2-50F7-24C7-0A33-210CA4FE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0945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B0B172DC-1C49-1CAF-C1C9-54E05675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A9B8348-9D9B-3297-E494-ECC95E609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379F7E9-46DF-26BD-0698-1A32A523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2489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06B4EC-7A3F-5E60-48F5-0A49BD5C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76E2FD-3348-7EDE-0B00-06972AF51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65759B-75E8-E756-F4B1-4322CF8BA1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A88D151-1C72-CF3E-475A-FFEEDADE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8DD63E1-96E1-189B-2FAC-EC1D0690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648F3B8-DC03-FE91-73B4-5E67688D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369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AC672-2092-37DD-1B52-08C5C445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16AF-E9FE-5395-F668-EB09F14F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D7CC9-E2D4-2F6C-12A9-8FAFC637F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DD93-02ED-31FA-4FEF-91FA2F65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9A51C-F1FD-97A6-3E02-F5A58693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04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3FC6EA-3D3A-1455-CD4C-4609B2CA3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6BE08A5-9EFA-5DC1-6BB3-CEA026D18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47D05E7-7797-9BB5-6EA5-2526E601D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CB38426-2B11-8975-9A23-7D5CE0E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B8E3478-09D5-A832-CB50-36F14C20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4567C82-78A8-D6F4-249F-29CC69A6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3238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175164-796C-E3EE-4678-57094568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CEDCBBC-19CA-F63C-472E-E3348C058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CE6E609-8E7C-017B-9D65-FB660D4A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AAC264B-07EE-A955-9869-78377426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9B38E6C-EE51-9144-0ED5-AE1213D7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13855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56A39F9-F072-DA74-BB9A-B4232D0D4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E0A647F-10FB-C1B7-7E1C-94D57AE73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7E7756-F11C-8107-242A-186C44C1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2A25768-CE9A-EDAE-DA4C-F373A569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0E7E5ED-E6ED-6375-4BA0-486559BF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517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3AD4-CAAD-AC2C-D420-D8568E37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5F0EC-E4C9-AE86-CB13-515D9A19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5C70C-5D70-F6D2-F89F-D7AC5CDB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7B53-E386-873E-AFA6-B454307E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E3223-CA0E-A7E1-9034-593F39E0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C85D-5461-D12A-ABD4-D2F6C7A2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CDBC7-FE76-9E45-E1A8-4FD66BC1C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DDC9A-841E-C588-35D7-062A08A6F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AA9F8-BBEB-3505-C1E0-08D06A2BA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07DA-0C45-57CA-20CB-AA0D16D67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15A7C-39EA-6472-1260-36F675E2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43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B51C-B9ED-0EAE-71FA-ECAD3724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6F89B-65E2-091D-B290-38B16A673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8A56D-8EE4-D777-E82C-BA31073E2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4584A-FC78-AFEF-F77B-AB6FDD92F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B4463-FFA3-A565-C3D8-94A7F028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8C850-4E34-C7F1-04DC-B9F9A050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EAD90-2408-F24B-F385-9892E3BAA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63B84-3333-16B1-6A48-F01CF4E0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8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4169-E99B-B100-A839-DE82DD1C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3CB46-FF4F-8620-143B-6C831367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366B0-2D5F-63AC-870D-729DFFF2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FA3C6-E60D-FDBC-EA1C-6D14309E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7E343-2000-625F-34D7-C31AAA7A4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D8B74-C100-EE28-7480-5215AEBA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C9F0-24C7-2EB7-C297-D3A50E43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2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C3BB-D734-A2AF-B6A4-284D9CB35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314C-6A37-77ED-E307-9994A546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B618E-1891-82B4-A778-419631981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7D5C3-1AA7-58E9-240B-4E09FC1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6B57-38D7-6211-7290-D016FC0A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240C6-BFA3-9F69-CF5A-AA75A0E8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6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533C-95E2-904A-7647-7BD605D6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19B9B-E0C0-EC36-D6C5-A95B7FE10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3225F-09C3-6656-6627-6BA1A9708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7FD6E-4647-5C67-6AA8-EB6D3084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1AC01-BC3B-BA62-9C4A-8A4614DD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02501-5EBB-15DB-C57C-9C05D7CE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6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68292-F22A-71B5-EECA-3E70F048F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77C0-C1BA-4FA8-1442-7488D36A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D317-52E2-920D-F5D7-3BADED83B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47FDA-AD9B-454B-875F-67334718054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A3FD-6A43-1500-DC62-EAE8CDDBD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B769-CB17-CFDA-9FD4-DC0AEAA0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871F8D-DE61-4BED-956F-F52B2FB29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0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2E85625-6496-9886-4B89-2BDEA2AC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D1D941B-0608-BE7E-4F10-6E3CB3646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1DE9D5F-5941-AF2D-E162-6CFE69D42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AA606B-BE2B-4433-B97C-22AE8D5D3302}" type="datetimeFigureOut">
              <a:rPr lang="pl-PL" smtClean="0"/>
              <a:t>20.03.2024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1B11A26-526C-F8DC-CCC5-DA4E2193A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5898BC6-BA94-1469-6667-8F94F7A67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B8C84B-1D9B-42CC-BCF1-C3765DCA98F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718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80E1F-F51E-A7B0-5107-016C89464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7" b="561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C9CA4240-B0B1-CE91-2469-B796AC49C5F2}"/>
              </a:ext>
            </a:extLst>
          </p:cNvPr>
          <p:cNvSpPr txBox="1"/>
          <p:nvPr/>
        </p:nvSpPr>
        <p:spPr>
          <a:xfrm>
            <a:off x="2997200" y="2819178"/>
            <a:ext cx="6197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b="1" i="1" dirty="0"/>
              <a:t>Rozwiązania chmurowe a aplikacje webowe, Amazon AWS, </a:t>
            </a:r>
            <a:r>
              <a:rPr lang="pl-PL" sz="4000" b="1" i="1" dirty="0" err="1"/>
              <a:t>OpenStack</a:t>
            </a:r>
            <a:endParaRPr lang="pl-PL" sz="4000" b="1" i="1" dirty="0"/>
          </a:p>
        </p:txBody>
      </p:sp>
    </p:spTree>
    <p:extLst>
      <p:ext uri="{BB962C8B-B14F-4D97-AF65-F5344CB8AC3E}">
        <p14:creationId xmlns:p14="http://schemas.microsoft.com/office/powerpoint/2010/main" val="3064449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645E4DA-4E62-2327-B39D-B5FBC66252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6A0A475D-A49C-0985-E9ED-EA897A34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782614"/>
            <a:ext cx="11210925" cy="15712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Modele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usług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chmurowych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5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DC918A3-968C-868E-B106-CB1A6C1D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Modele usług chmurowych - </a:t>
            </a:r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Infrastructure as a Service (IaaS)</a:t>
            </a:r>
            <a:b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The Types of Cloud Computing Explained: IaaS, PaaS &amp; SaaS - IT Services ...">
            <a:extLst>
              <a:ext uri="{FF2B5EF4-FFF2-40B4-BE49-F238E27FC236}">
                <a16:creationId xmlns:a16="http://schemas.microsoft.com/office/drawing/2014/main" id="{78041D07-BF3A-A638-DFA5-A1F2392454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106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70C9334-65B2-CAA9-E02D-F87BD984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Modele usług chmurowych - </a:t>
            </a:r>
            <a:r>
              <a:rPr lang="en-US" sz="48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Platform as a Service (PaaS)</a:t>
            </a:r>
            <a:br>
              <a:rPr lang="en-US" sz="48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098" name="Picture 2" descr="Understand code: Iaas, SAAS, Paas: Types of Cloud Computing Services ...">
            <a:extLst>
              <a:ext uri="{FF2B5EF4-FFF2-40B4-BE49-F238E27FC236}">
                <a16:creationId xmlns:a16="http://schemas.microsoft.com/office/drawing/2014/main" id="{6D0786AA-3B4B-C027-0A37-EB01F68DC4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9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398561-78EF-0C0D-502E-67EF84015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Modele usług chmurowych-</a:t>
            </a:r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Software as a Service (SaaS)</a:t>
            </a:r>
            <a:b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Understand code: Iaas, SAAS, Paas: Types of Cloud Computing Services ...">
            <a:extLst>
              <a:ext uri="{FF2B5EF4-FFF2-40B4-BE49-F238E27FC236}">
                <a16:creationId xmlns:a16="http://schemas.microsoft.com/office/drawing/2014/main" id="{F83829E0-5FFB-F870-7748-0C905CC82F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196" y="492573"/>
            <a:ext cx="5880796" cy="588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71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4EF6149-7732-31C8-9278-C07A08BD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i="0" u="none" strike="noStrike" dirty="0" err="1">
                <a:effectLst/>
              </a:rPr>
              <a:t>Czym</a:t>
            </a:r>
            <a:r>
              <a:rPr lang="en-US" b="1" i="0" u="none" strike="noStrike" dirty="0">
                <a:effectLst/>
              </a:rPr>
              <a:t> jest AWS (Amazon Web Services)?</a:t>
            </a:r>
            <a:endParaRPr lang="en-US" b="1" dirty="0"/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367A978-5890-7460-4245-AAE8DFBBF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i="0" u="none" strike="noStrike">
                <a:effectLst/>
              </a:rPr>
              <a:t>Amazon Web Services (AWS) to niezwykle wszechstronna platforma chmurowa, wyróżniająca się bogatym spektrum usług i produktów, opartych głównie na przetwarzaniu danych w modelu Cloud Computing.</a:t>
            </a:r>
            <a:endParaRPr lang="en-US" sz="2200"/>
          </a:p>
        </p:txBody>
      </p:sp>
      <p:pic>
        <p:nvPicPr>
          <p:cNvPr id="1028" name="Picture 4" descr="Amazon Web Services">
            <a:extLst>
              <a:ext uri="{FF2B5EF4-FFF2-40B4-BE49-F238E27FC236}">
                <a16:creationId xmlns:a16="http://schemas.microsoft.com/office/drawing/2014/main" id="{80483AAB-48F5-3C48-C43C-9E6593C3CE0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1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05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History of AWS - FourWeekMBA">
            <a:extLst>
              <a:ext uri="{FF2B5EF4-FFF2-40B4-BE49-F238E27FC236}">
                <a16:creationId xmlns:a16="http://schemas.microsoft.com/office/drawing/2014/main" id="{EC662809-1D8D-0E78-9CD6-DF73DC8C8A8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 b="1753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2C120A1-2C46-8FD8-DB38-939EC8EA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195621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i="0" u="none" strike="noStrike" dirty="0">
                <a:effectLst/>
              </a:rPr>
              <a:t>Historia AWS</a:t>
            </a:r>
            <a:endParaRPr lang="en-US" sz="5200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C918111-783B-8AC5-4E74-2B99FEEEC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229" y="3429000"/>
            <a:ext cx="3973386" cy="268555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i="0" u="none" strike="noStrike" dirty="0">
                <a:effectLst/>
              </a:rPr>
              <a:t>Historia AWS </a:t>
            </a:r>
            <a:r>
              <a:rPr lang="en-US" sz="2800" i="0" u="none" strike="noStrike" dirty="0" err="1">
                <a:effectLst/>
              </a:rPr>
              <a:t>sięga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roku</a:t>
            </a:r>
            <a:r>
              <a:rPr lang="en-US" sz="2800" i="0" u="none" strike="noStrike" dirty="0">
                <a:effectLst/>
              </a:rPr>
              <a:t> 2006, </a:t>
            </a:r>
            <a:r>
              <a:rPr lang="en-US" sz="2800" i="0" u="none" strike="noStrike" dirty="0" err="1">
                <a:effectLst/>
              </a:rPr>
              <a:t>kiedy</a:t>
            </a:r>
            <a:r>
              <a:rPr lang="en-US" sz="2800" i="0" u="none" strike="noStrike" dirty="0">
                <a:effectLst/>
              </a:rPr>
              <a:t> Amazon </a:t>
            </a:r>
            <a:r>
              <a:rPr lang="en-US" sz="2800" i="0" u="none" strike="noStrike" dirty="0" err="1">
                <a:effectLst/>
              </a:rPr>
              <a:t>wprowadził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rynek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swoje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pierwsze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usługi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chmurowe</a:t>
            </a:r>
            <a:r>
              <a:rPr lang="en-US" sz="2400" i="0" u="none" strike="noStrike" dirty="0">
                <a:effectLst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22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4587E0C-70A2-15F3-9B05-A2FE2E78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i="0" u="none" strike="noStrike">
                <a:effectLst/>
              </a:rPr>
              <a:t>Najważniejsze usługi Amazon Web Services</a:t>
            </a:r>
            <a:endParaRPr lang="en-US" sz="42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4118A62D-DF70-A982-195B-627B19648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Amazon EC2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Simple Storage Service (S3)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Amazon VPC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Amazon RDS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Amazon DynamoDB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/>
              <a:t>Amazon Lambda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471FE895-9E8D-5106-A02F-A39BB88D55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025" r="170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741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05" name="Arc 410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A5ADFCF-8A84-1197-770E-03B4A3368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 </a:t>
            </a:r>
            <a:r>
              <a:rPr lang="en-US" sz="44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czego</a:t>
            </a:r>
            <a:r>
              <a:rPr lang="en-US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można</a:t>
            </a:r>
            <a:r>
              <a:rPr lang="en-US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4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wykorzystać</a:t>
            </a:r>
            <a:r>
              <a:rPr lang="en-US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AWS?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AWS - czym są Amazon Web Services? Q&amp;A - FROGRIOT Blog">
            <a:extLst>
              <a:ext uri="{FF2B5EF4-FFF2-40B4-BE49-F238E27FC236}">
                <a16:creationId xmlns:a16="http://schemas.microsoft.com/office/drawing/2014/main" id="{10381174-65A7-B986-37EE-AAF5F1D9FEC7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6" b="15066"/>
          <a:stretch>
            <a:fillRect/>
          </a:stretch>
        </p:blipFill>
        <p:spPr bwMode="auto">
          <a:xfrm>
            <a:off x="703182" y="1458331"/>
            <a:ext cx="4777381" cy="37715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8B90AE1-4322-325E-9983-1FCACAC7B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600" i="0" u="none" strike="noStrike" dirty="0">
                <a:effectLst/>
              </a:rPr>
              <a:t>AWS </a:t>
            </a:r>
            <a:r>
              <a:rPr lang="en-US" sz="3600" i="0" u="none" strike="noStrike" dirty="0" err="1">
                <a:effectLst/>
              </a:rPr>
              <a:t>cieszy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się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popularnością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wśród</a:t>
            </a:r>
            <a:r>
              <a:rPr lang="en-US" sz="3600" i="0" u="none" strike="noStrike" dirty="0">
                <a:effectLst/>
              </a:rPr>
              <a:t> firm </a:t>
            </a:r>
            <a:r>
              <a:rPr lang="en-US" sz="3600" i="0" u="none" strike="noStrike" dirty="0" err="1">
                <a:effectLst/>
              </a:rPr>
              <a:t>różnych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branż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i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rozmiarów</a:t>
            </a:r>
            <a:r>
              <a:rPr lang="en-US" sz="3600" i="0" u="none" strike="noStrike" dirty="0">
                <a:effectLst/>
              </a:rPr>
              <a:t>, </a:t>
            </a:r>
            <a:r>
              <a:rPr lang="en-US" sz="3600" i="0" u="none" strike="noStrike" dirty="0" err="1">
                <a:effectLst/>
              </a:rPr>
              <a:t>ponieważ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oferuje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elastyczne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opcje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i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bogactwo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możliwości</a:t>
            </a:r>
            <a:r>
              <a:rPr lang="en-US" sz="3600" i="0" u="none" strike="noStrike" dirty="0">
                <a:effectLst/>
              </a:rPr>
              <a:t> </a:t>
            </a:r>
            <a:r>
              <a:rPr lang="en-US" sz="3600" i="0" u="none" strike="noStrike" dirty="0" err="1">
                <a:effectLst/>
              </a:rPr>
              <a:t>dostosowania</a:t>
            </a:r>
            <a:r>
              <a:rPr lang="pl-PL" sz="3600" i="0" u="none" strike="noStrike" dirty="0">
                <a:effectLst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761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1" name="Rectangle 51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8E793CA-532C-0A60-A2A5-DAF61D39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Jak </a:t>
            </a:r>
            <a:r>
              <a:rPr lang="en-US" sz="50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zacząć</a:t>
            </a:r>
            <a:r>
              <a:rPr lang="en-US" sz="50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z AWS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4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A17488C-04AA-41DC-1C7D-EEA92626A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i="0" u="none" strike="noStrike" dirty="0" err="1">
                <a:effectLst/>
              </a:rPr>
              <a:t>Rozpoczęcie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przygody</a:t>
            </a:r>
            <a:r>
              <a:rPr lang="en-US" sz="2800" i="0" u="none" strike="noStrike" dirty="0">
                <a:effectLst/>
              </a:rPr>
              <a:t> z AWS </a:t>
            </a:r>
            <a:r>
              <a:rPr lang="en-US" sz="2800" i="0" u="none" strike="noStrike" dirty="0" err="1">
                <a:effectLst/>
              </a:rPr>
              <a:t>wymaga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pewnego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przygotowania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i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zrozumienia</a:t>
            </a:r>
            <a:r>
              <a:rPr lang="en-US" sz="2800" i="0" u="none" strike="noStrike" dirty="0">
                <a:effectLst/>
              </a:rPr>
              <a:t> platformy. </a:t>
            </a:r>
            <a:r>
              <a:rPr lang="en-US" sz="2800" i="0" u="none" strike="noStrike" dirty="0" err="1">
                <a:effectLst/>
              </a:rPr>
              <a:t>Świetnym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sposobem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naukę</a:t>
            </a:r>
            <a:r>
              <a:rPr lang="en-US" sz="2800" i="0" u="none" strike="noStrike" dirty="0">
                <a:effectLst/>
              </a:rPr>
              <a:t> jest </a:t>
            </a:r>
            <a:r>
              <a:rPr lang="en-US" sz="2800" i="0" u="none" strike="noStrike" dirty="0" err="1">
                <a:effectLst/>
              </a:rPr>
              <a:t>ukończenie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kursów</a:t>
            </a:r>
            <a:r>
              <a:rPr lang="en-US" sz="2800" i="0" u="none" strike="noStrike" dirty="0">
                <a:effectLst/>
              </a:rPr>
              <a:t> online </a:t>
            </a:r>
            <a:r>
              <a:rPr lang="en-US" sz="2800" i="0" u="none" strike="noStrike" dirty="0" err="1">
                <a:effectLst/>
              </a:rPr>
              <a:t>oferowanych</a:t>
            </a:r>
            <a:r>
              <a:rPr lang="en-US" sz="2800" i="0" u="none" strike="noStrike" dirty="0">
                <a:effectLst/>
              </a:rPr>
              <a:t> </a:t>
            </a:r>
            <a:r>
              <a:rPr lang="en-US" sz="2800" i="0" u="none" strike="noStrike" dirty="0" err="1">
                <a:effectLst/>
              </a:rPr>
              <a:t>przez</a:t>
            </a:r>
            <a:r>
              <a:rPr lang="en-US" sz="2800" i="0" u="none" strike="noStrike" dirty="0">
                <a:effectLst/>
              </a:rPr>
              <a:t> Amazon</a:t>
            </a:r>
            <a:r>
              <a:rPr lang="pl-PL" sz="2800" i="0" u="none" strike="noStrike" dirty="0">
                <a:effectLst/>
              </a:rPr>
              <a:t>.</a:t>
            </a:r>
            <a:endParaRPr lang="en-US" sz="2800" dirty="0"/>
          </a:p>
        </p:txBody>
      </p:sp>
      <p:pic>
        <p:nvPicPr>
          <p:cNvPr id="5126" name="Picture 6" descr="How to Apply for AWS Educate - Edu Email Shop">
            <a:extLst>
              <a:ext uri="{FF2B5EF4-FFF2-40B4-BE49-F238E27FC236}">
                <a16:creationId xmlns:a16="http://schemas.microsoft.com/office/drawing/2014/main" id="{D4742E97-4CD5-6E74-5495-78D5A2A574E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" b="2623"/>
          <a:stretch>
            <a:fillRect/>
          </a:stretch>
        </p:blipFill>
        <p:spPr bwMode="auto">
          <a:xfrm>
            <a:off x="6099048" y="1273754"/>
            <a:ext cx="5458968" cy="431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6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3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6" name="Arc 103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F65AD0C-1E8D-0E51-6780-204865D24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l-PL" sz="3100" b="0" i="0" err="1">
                <a:effectLst/>
                <a:latin typeface="Söhne"/>
              </a:rPr>
              <a:t>OpenStack</a:t>
            </a:r>
            <a:r>
              <a:rPr lang="pl-PL" sz="3100" b="0" i="0">
                <a:effectLst/>
                <a:latin typeface="Söhne"/>
              </a:rPr>
              <a:t> - czyli chmura w domu - omówienie technologii</a:t>
            </a:r>
            <a:endParaRPr lang="pl-PL" sz="3100"/>
          </a:p>
        </p:txBody>
      </p:sp>
      <p:sp>
        <p:nvSpPr>
          <p:cNvPr id="1057" name="Freeform: Shape 103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6" name="Picture 2" descr="Benefits of OpenStack - Open Telekom Cloud">
            <a:extLst>
              <a:ext uri="{FF2B5EF4-FFF2-40B4-BE49-F238E27FC236}">
                <a16:creationId xmlns:a16="http://schemas.microsoft.com/office/drawing/2014/main" id="{E172B409-79B2-E79B-8636-A24FE7A0A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r="12047"/>
          <a:stretch/>
        </p:blipFill>
        <p:spPr bwMode="auto">
          <a:xfrm>
            <a:off x="703182" y="1540998"/>
            <a:ext cx="4777381" cy="360625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ED0E857-94C1-4928-9DFA-856980574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l-PL" b="0" i="0" dirty="0" err="1">
                <a:effectLst/>
                <a:latin typeface="Söhne"/>
              </a:rPr>
              <a:t>OpenStack</a:t>
            </a:r>
            <a:r>
              <a:rPr lang="pl-PL" b="0" i="0" dirty="0">
                <a:effectLst/>
                <a:latin typeface="Söhne"/>
              </a:rPr>
              <a:t> to otwarto-źródłowa platforma do budowy i zarządzania chmurami obliczeniowymi (</a:t>
            </a:r>
            <a:r>
              <a:rPr lang="pl-PL" b="0" i="0" dirty="0" err="1">
                <a:effectLst/>
                <a:latin typeface="Söhne"/>
              </a:rPr>
              <a:t>cloud</a:t>
            </a:r>
            <a:r>
              <a:rPr lang="pl-PL" b="0" i="0" dirty="0">
                <a:effectLst/>
                <a:latin typeface="Söhne"/>
              </a:rPr>
              <a:t> </a:t>
            </a:r>
            <a:r>
              <a:rPr lang="pl-PL" b="0" i="0" dirty="0" err="1">
                <a:effectLst/>
                <a:latin typeface="Söhne"/>
              </a:rPr>
              <a:t>computing</a:t>
            </a:r>
            <a:r>
              <a:rPr lang="pl-PL" b="0" i="0" dirty="0">
                <a:effectLst/>
                <a:latin typeface="Söhne"/>
              </a:rPr>
              <a:t>). Pozwala ona na wirtualizację zasobów komputerowych, takich jak procesory, pamięć i pamięć masowa, oraz udostępnienie ich w formie elastycznych usług dla użytkowników końcowych.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0771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8202AC-65AD-EC74-36D2-125B09A059E0}"/>
                  </a:ext>
                </a:extLst>
              </p14:cNvPr>
              <p14:cNvContentPartPr/>
              <p14:nvPr/>
            </p14:nvContentPartPr>
            <p14:xfrm>
              <a:off x="9886837" y="240234"/>
              <a:ext cx="196560" cy="60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8202AC-65AD-EC74-36D2-125B09A059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80706" y="234114"/>
                <a:ext cx="208822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09AC4EF-2968-36B0-14B1-6A475DEAF970}"/>
                  </a:ext>
                </a:extLst>
              </p14:cNvPr>
              <p14:cNvContentPartPr/>
              <p14:nvPr/>
            </p14:nvContentPartPr>
            <p14:xfrm>
              <a:off x="10363257" y="11858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09AC4EF-2968-36B0-14B1-6A475DEAF9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0257" y="5558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081E3EC-E954-C596-3247-524900397700}"/>
                  </a:ext>
                </a:extLst>
              </p14:cNvPr>
              <p14:cNvContentPartPr/>
              <p14:nvPr/>
            </p14:nvContentPartPr>
            <p14:xfrm>
              <a:off x="9939177" y="26843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081E3EC-E954-C596-3247-5249003977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6177" y="205432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Sztuczna Inteligencja kluczem do nowej rzeczywistości - Nowa Konfederacja">
            <a:extLst>
              <a:ext uri="{FF2B5EF4-FFF2-40B4-BE49-F238E27FC236}">
                <a16:creationId xmlns:a16="http://schemas.microsoft.com/office/drawing/2014/main" id="{3D419610-CCE2-07AC-74FE-3675C7B70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"/>
          <a:stretch/>
        </p:blipFill>
        <p:spPr bwMode="auto">
          <a:xfrm>
            <a:off x="0" y="940591"/>
            <a:ext cx="12192000" cy="591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49428F1-A499-3C19-1E1F-9CA9FE937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40591"/>
          </a:xfrm>
          <a:solidFill>
            <a:schemeClr val="tx2">
              <a:lumMod val="90000"/>
              <a:lumOff val="10000"/>
            </a:schemeClr>
          </a:solidFill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</a:rPr>
              <a:t>Moc obliczeniowa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0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9" name="Rectangle 2060">
            <a:extLst>
              <a:ext uri="{FF2B5EF4-FFF2-40B4-BE49-F238E27FC236}">
                <a16:creationId xmlns:a16="http://schemas.microsoft.com/office/drawing/2014/main" id="{020C988C-FAAD-4B22-8BA7-6B5DEFD8D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604C90A-A200-8405-2697-620DE0A85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73946"/>
            <a:ext cx="5114150" cy="1325563"/>
          </a:xfrm>
        </p:spPr>
        <p:txBody>
          <a:bodyPr>
            <a:normAutofit/>
          </a:bodyPr>
          <a:lstStyle/>
          <a:p>
            <a:r>
              <a:rPr lang="pl-PL" sz="2400" b="0" i="0">
                <a:effectLst/>
                <a:latin typeface="Söhne"/>
              </a:rPr>
              <a:t>Jeśli chcemy korzystać z </a:t>
            </a:r>
            <a:r>
              <a:rPr lang="pl-PL" sz="2400" b="0" i="0" err="1">
                <a:effectLst/>
                <a:latin typeface="Söhne"/>
              </a:rPr>
              <a:t>OpenStack</a:t>
            </a:r>
            <a:r>
              <a:rPr lang="pl-PL" sz="2400" b="0" i="0">
                <a:effectLst/>
                <a:latin typeface="Söhne"/>
              </a:rPr>
              <a:t> na systemie Windows, możesz to zrobić na kilka sposobów:</a:t>
            </a:r>
            <a:endParaRPr lang="pl-PL" sz="240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DD2C51-F8DE-A044-831D-0DAA30FA1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14150" cy="4351338"/>
          </a:xfrm>
        </p:spPr>
        <p:txBody>
          <a:bodyPr>
            <a:normAutofit/>
          </a:bodyPr>
          <a:lstStyle/>
          <a:p>
            <a:r>
              <a:rPr lang="pl-PL"/>
              <a:t>Klient OpenStack</a:t>
            </a:r>
          </a:p>
          <a:p>
            <a:r>
              <a:rPr lang="pl-PL"/>
              <a:t>Wirtualizacja</a:t>
            </a:r>
          </a:p>
          <a:p>
            <a:r>
              <a:rPr lang="pl-PL"/>
              <a:t>Docker</a:t>
            </a:r>
          </a:p>
          <a:p>
            <a:r>
              <a:rPr lang="pl-PL"/>
              <a:t>Rozwiązania hybrydowe</a:t>
            </a:r>
            <a:endParaRPr lang="pl-PL" dirty="0"/>
          </a:p>
        </p:txBody>
      </p:sp>
      <p:sp>
        <p:nvSpPr>
          <p:cNvPr id="2090" name="Oval 206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2635" y="2507215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1" name="Arc 206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32189" flipV="1">
            <a:off x="7537061" y="1878543"/>
            <a:ext cx="4592562" cy="45925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52" name="Picture 4" descr="Docker and Arm Partner to Deliver Frictionless Cloud-Native Software ...">
            <a:extLst>
              <a:ext uri="{FF2B5EF4-FFF2-40B4-BE49-F238E27FC236}">
                <a16:creationId xmlns:a16="http://schemas.microsoft.com/office/drawing/2014/main" id="{63F08F88-8C4E-4413-6458-CF96D856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51" y="629540"/>
            <a:ext cx="2403889" cy="2079363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irtualizacja Twojej firmy jak wykorzystać efektywniej zasoby - Sieć ...">
            <a:extLst>
              <a:ext uri="{FF2B5EF4-FFF2-40B4-BE49-F238E27FC236}">
                <a16:creationId xmlns:a16="http://schemas.microsoft.com/office/drawing/2014/main" id="{8FAA7A84-E3B8-ACE9-887C-3C3B14A2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5926" y="3646556"/>
            <a:ext cx="2987191" cy="1389043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48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EF78D-BAB3-E63A-3444-4928C76D2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bg2">
              <a:lumMod val="5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l-PL" sz="8000" dirty="0">
                <a:solidFill>
                  <a:schemeClr val="bg1"/>
                </a:solidFill>
              </a:rPr>
              <a:t>Pamięć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19A90-0066-C1E5-46EA-C3EAF42D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25563"/>
            <a:ext cx="12191999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2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3B8-15AC-8A0F-DB9E-B3E33DB2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l-PL" sz="7200" dirty="0">
                <a:solidFill>
                  <a:schemeClr val="bg1"/>
                </a:solidFill>
              </a:rPr>
              <a:t>Bazy danych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26FE-AF31-CDCA-3CE6-46887D51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975"/>
            <a:ext cx="1219200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9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21B3-C425-9F35-3CDA-83E01043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l-PL" sz="6600" dirty="0">
                <a:solidFill>
                  <a:schemeClr val="bg1"/>
                </a:solidFill>
              </a:rPr>
              <a:t>Sieci komputerowe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F74DA-1B78-5B30-912B-7B2A19F3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4076"/>
            <a:ext cx="12192000" cy="552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36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2163-A594-C667-FD38-3D8C8A2CA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l-PL" sz="6600" dirty="0">
                <a:solidFill>
                  <a:schemeClr val="bg1"/>
                </a:solidFill>
              </a:rPr>
              <a:t>Oprogramowanie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D2AA7-4586-BC7F-DA23-7640762C5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80429"/>
            <a:ext cx="97536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3C0D-76FD-A85B-366F-B6BD25381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86506"/>
          </a:xfrm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</a:rPr>
              <a:t>Czy to sie w ogóle opłaca?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ED71B-02E4-1920-53C1-961F1111F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86506"/>
            <a:ext cx="12192001" cy="54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B5D164E7-A766-DCAD-A88A-88480A09E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36" r="-2" b="513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026" name="Picture 2" descr="Czy chmura jest bezpieczna?">
            <a:extLst>
              <a:ext uri="{FF2B5EF4-FFF2-40B4-BE49-F238E27FC236}">
                <a16:creationId xmlns:a16="http://schemas.microsoft.com/office/drawing/2014/main" id="{FE9F5E9C-3A26-2D8C-07FD-48E20A0BC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885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D2E5865-4345-6DA6-B774-0F85DA4A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Autofit/>
          </a:bodyPr>
          <a:lstStyle/>
          <a:p>
            <a:r>
              <a:rPr lang="pl-PL" sz="3200" b="1" dirty="0"/>
              <a:t>Zalety stosowania chmury w rozwiązaniach webowych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E5AFD6-A2E8-5DD9-0C3B-72AFD58B5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pl-PL" sz="2000"/>
              <a:t>Elastyczność</a:t>
            </a:r>
          </a:p>
          <a:p>
            <a:r>
              <a:rPr lang="pl-PL" sz="2000"/>
              <a:t>Oszczędność kosztów </a:t>
            </a:r>
          </a:p>
          <a:p>
            <a:r>
              <a:rPr lang="pl-PL" sz="2000"/>
              <a:t>Dostępność</a:t>
            </a:r>
          </a:p>
          <a:p>
            <a:r>
              <a:rPr lang="pl-PL" sz="2000"/>
              <a:t>Bezpieczeństwo</a:t>
            </a:r>
          </a:p>
          <a:p>
            <a:endParaRPr lang="pl-PL" sz="2000"/>
          </a:p>
          <a:p>
            <a:endParaRPr lang="pl-PL" sz="2000"/>
          </a:p>
        </p:txBody>
      </p:sp>
    </p:spTree>
    <p:extLst>
      <p:ext uri="{BB962C8B-B14F-4D97-AF65-F5344CB8AC3E}">
        <p14:creationId xmlns:p14="http://schemas.microsoft.com/office/powerpoint/2010/main" val="82190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EC5E9D9-1ABD-6D70-DC97-668FB3AE0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4" r="5499" b="1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2052" name="Picture 4" descr="Policz koszty IT w Twojej firmie i zaoszczędź. Sprawdź nowy program ...">
            <a:extLst>
              <a:ext uri="{FF2B5EF4-FFF2-40B4-BE49-F238E27FC236}">
                <a16:creationId xmlns:a16="http://schemas.microsoft.com/office/drawing/2014/main" id="{42D2D4B1-987C-4137-991E-FE9FE87C0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7" r="-2" b="2779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FCF0108-FD3B-9FC8-A5C1-57BC6AC6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 fontScale="90000"/>
          </a:bodyPr>
          <a:lstStyle/>
          <a:p>
            <a:br>
              <a:rPr lang="pl-PL" sz="2600" dirty="0"/>
            </a:br>
            <a:r>
              <a:rPr lang="pl-PL" sz="3600" b="1" dirty="0"/>
              <a:t>Wady stosowania chmury w rozwiązaniach webowych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FA94252-2577-F92B-5DDD-25DEBE0A1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pl-PL" sz="2000" dirty="0"/>
              <a:t>Zależność od dostawcy</a:t>
            </a:r>
          </a:p>
          <a:p>
            <a:r>
              <a:rPr lang="pl-PL" sz="2000" dirty="0"/>
              <a:t>Kontrola nad danymi</a:t>
            </a:r>
          </a:p>
          <a:p>
            <a:r>
              <a:rPr lang="pl-PL" sz="2000" dirty="0"/>
              <a:t>Koszty abonamentu</a:t>
            </a:r>
          </a:p>
          <a:p>
            <a:r>
              <a:rPr lang="pl-PL" sz="2000" dirty="0"/>
              <a:t>Wymagana łączność internetowa</a:t>
            </a:r>
          </a:p>
        </p:txBody>
      </p:sp>
    </p:spTree>
    <p:extLst>
      <p:ext uri="{BB962C8B-B14F-4D97-AF65-F5344CB8AC3E}">
        <p14:creationId xmlns:p14="http://schemas.microsoft.com/office/powerpoint/2010/main" val="391755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294</Words>
  <Application>Microsoft Office PowerPoint</Application>
  <PresentationFormat>Panoramiczny</PresentationFormat>
  <Paragraphs>43</Paragraphs>
  <Slides>20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Söhne</vt:lpstr>
      <vt:lpstr>Office Theme</vt:lpstr>
      <vt:lpstr>Motyw pakietu Office</vt:lpstr>
      <vt:lpstr>Prezentacja programu PowerPoint</vt:lpstr>
      <vt:lpstr>Moc obliczeniowa</vt:lpstr>
      <vt:lpstr>Pamięć</vt:lpstr>
      <vt:lpstr>Bazy danych</vt:lpstr>
      <vt:lpstr>Sieci komputerowe</vt:lpstr>
      <vt:lpstr>Oprogramowanie</vt:lpstr>
      <vt:lpstr>Czy to sie w ogóle opłaca?</vt:lpstr>
      <vt:lpstr>Zalety stosowania chmury w rozwiązaniach webowych</vt:lpstr>
      <vt:lpstr> Wady stosowania chmury w rozwiązaniach webowych</vt:lpstr>
      <vt:lpstr>Modele usług chmurowych</vt:lpstr>
      <vt:lpstr>Modele usług chmurowych - Infrastructure as a Service (IaaS) </vt:lpstr>
      <vt:lpstr>Modele usług chmurowych - Platform as a Service (PaaS)  </vt:lpstr>
      <vt:lpstr>Modele usług chmurowych-Software as a Service (SaaS) </vt:lpstr>
      <vt:lpstr>Czym jest AWS (Amazon Web Services)?</vt:lpstr>
      <vt:lpstr>Historia AWS</vt:lpstr>
      <vt:lpstr>Najważniejsze usługi Amazon Web Services</vt:lpstr>
      <vt:lpstr>Do czego można wykorzystać AWS?</vt:lpstr>
      <vt:lpstr>Jak zacząć z AWS</vt:lpstr>
      <vt:lpstr>OpenStack - czyli chmura w domu - omówienie technologii</vt:lpstr>
      <vt:lpstr>Jeśli chcemy korzystać z OpenStack na systemie Windows, możesz to zrobić na kilka sposobów: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Ziobrowski</dc:creator>
  <cp:lastModifiedBy>Jakub Krzyszczuk</cp:lastModifiedBy>
  <cp:revision>5</cp:revision>
  <dcterms:created xsi:type="dcterms:W3CDTF">2024-03-19T19:59:03Z</dcterms:created>
  <dcterms:modified xsi:type="dcterms:W3CDTF">2024-03-20T18:30:55Z</dcterms:modified>
</cp:coreProperties>
</file>